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29"/>
  </p:notesMasterIdLst>
  <p:sldIdLst>
    <p:sldId id="256" r:id="rId2"/>
    <p:sldId id="259" r:id="rId3"/>
    <p:sldId id="260" r:id="rId4"/>
    <p:sldId id="280" r:id="rId5"/>
    <p:sldId id="265" r:id="rId6"/>
    <p:sldId id="287" r:id="rId7"/>
    <p:sldId id="288" r:id="rId8"/>
    <p:sldId id="290" r:id="rId9"/>
    <p:sldId id="267" r:id="rId10"/>
    <p:sldId id="264" r:id="rId11"/>
    <p:sldId id="269" r:id="rId12"/>
    <p:sldId id="270" r:id="rId13"/>
    <p:sldId id="271" r:id="rId14"/>
    <p:sldId id="272" r:id="rId15"/>
    <p:sldId id="273" r:id="rId16"/>
    <p:sldId id="266" r:id="rId17"/>
    <p:sldId id="286" r:id="rId18"/>
    <p:sldId id="285" r:id="rId19"/>
    <p:sldId id="284" r:id="rId20"/>
    <p:sldId id="283" r:id="rId21"/>
    <p:sldId id="282" r:id="rId22"/>
    <p:sldId id="281" r:id="rId23"/>
    <p:sldId id="279" r:id="rId24"/>
    <p:sldId id="278" r:id="rId25"/>
    <p:sldId id="275" r:id="rId26"/>
    <p:sldId id="276" r:id="rId27"/>
    <p:sldId id="274" r:id="rId2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D33B8"/>
    <a:srgbClr val="00CC00"/>
    <a:srgbClr val="F2F9B1"/>
    <a:srgbClr val="F5FAC2"/>
    <a:srgbClr val="E2C5FF"/>
    <a:srgbClr val="CC99FF"/>
    <a:srgbClr val="ECF68A"/>
    <a:srgbClr val="FFCFA7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3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D5B80-718D-445D-9582-83B7A47D07DA}" type="datetimeFigureOut">
              <a:rPr lang="th-TH" smtClean="0"/>
              <a:t>27/04/64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5E5A2-791D-4309-8E54-407343FDA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550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5E5A2-791D-4309-8E54-407343FDAC65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125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9E3B02-85F8-4E45-AE8E-2D8010D87E4D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7DD7-EC7D-4A78-8C11-0DBEDD11EBC1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3734-809C-4D59-BDCC-5A24B7AF8CCF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22D0-215B-4520-841E-BD79C1681950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C9BA-7F90-4ED9-AC55-560F71AF31A3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B6C0-CBF8-4758-B73F-414951889F3F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8AE7-2D4E-4D12-A850-F5D32A28A236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A3C6-DB4F-4D9A-A1FB-7E914C75A9B6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7D02-E8E8-417B-A0D4-AD539BA04ED3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9068-79A7-43F6-8303-D0FEA9C05E07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DF9-DCE5-4BDC-B7BC-D52B8467AE09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641C3BA-53AB-4B4F-8B01-44CE59E803DB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5"/>
            <a:ext cx="9966960" cy="4639535"/>
          </a:xfrm>
        </p:spPr>
        <p:txBody>
          <a:bodyPr>
            <a:normAutofit fontScale="90000"/>
          </a:bodyPr>
          <a:lstStyle/>
          <a:p>
            <a:r>
              <a:rPr lang="th-TH" dirty="0">
                <a:ln>
                  <a:solidFill>
                    <a:schemeClr val="bg1"/>
                  </a:solidFill>
                </a:ln>
                <a:latin typeface="TH SarabunPSK" pitchFamily="34" charset="-34"/>
                <a:cs typeface="TH SarabunPSK" pitchFamily="34" charset="-34"/>
              </a:rPr>
              <a:t>คู่มือการจัดหาตาม พ.ร.บ. </a:t>
            </a:r>
            <a:r>
              <a:rPr lang="en-US" dirty="0">
                <a:ln>
                  <a:solidFill>
                    <a:schemeClr val="bg1"/>
                  </a:solidFill>
                </a:ln>
                <a:latin typeface="TH SarabunPSK" pitchFamily="34" charset="-34"/>
                <a:cs typeface="TH SarabunPSK" pitchFamily="34" charset="-34"/>
              </a:rPr>
              <a:t>60 </a:t>
            </a:r>
            <a:r>
              <a:rPr lang="th-TH" dirty="0">
                <a:ln>
                  <a:solidFill>
                    <a:schemeClr val="bg1"/>
                  </a:solidFill>
                </a:ln>
                <a:latin typeface="TH SarabunPSK" pitchFamily="34" charset="-34"/>
                <a:cs typeface="TH SarabunPSK" pitchFamily="34" charset="-34"/>
              </a:rPr>
              <a:t>และระเบียบกระทรวงการคลัง วิธีเฉพาะเจาะจง วงเงินไม่เกิน </a:t>
            </a:r>
            <a:r>
              <a:rPr lang="en-US" dirty="0">
                <a:ln>
                  <a:solidFill>
                    <a:schemeClr val="bg1"/>
                  </a:solidFill>
                </a:ln>
                <a:latin typeface="TH SarabunPSK" pitchFamily="34" charset="-34"/>
                <a:cs typeface="TH SarabunPSK" pitchFamily="34" charset="-34"/>
              </a:rPr>
              <a:t>500,000</a:t>
            </a:r>
            <a:r>
              <a:rPr lang="th-TH" dirty="0">
                <a:ln>
                  <a:solidFill>
                    <a:schemeClr val="bg1"/>
                  </a:solidFill>
                </a:ln>
                <a:latin typeface="TH SarabunPSK" pitchFamily="34" charset="-34"/>
                <a:cs typeface="TH SarabunPSK" pitchFamily="34" charset="-34"/>
              </a:rPr>
              <a:t> บาท ตามกฎกระทรวง </a:t>
            </a:r>
            <a:br>
              <a:rPr lang="en-US" dirty="0">
                <a:ln>
                  <a:solidFill>
                    <a:schemeClr val="bg1"/>
                  </a:solidFill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dirty="0">
                <a:ln>
                  <a:solidFill>
                    <a:schemeClr val="bg1"/>
                  </a:solidFill>
                </a:ln>
                <a:latin typeface="TH SarabunPSK" pitchFamily="34" charset="-34"/>
                <a:cs typeface="TH SarabunPSK" pitchFamily="34" charset="-34"/>
              </a:rPr>
              <a:t>ลงวันที่ </a:t>
            </a:r>
            <a:r>
              <a:rPr lang="en-US" dirty="0">
                <a:ln>
                  <a:solidFill>
                    <a:schemeClr val="bg1"/>
                  </a:solidFill>
                </a:ln>
                <a:latin typeface="TH SarabunPSK" pitchFamily="34" charset="-34"/>
                <a:cs typeface="TH SarabunPSK" pitchFamily="34" charset="-34"/>
              </a:rPr>
              <a:t>23</a:t>
            </a:r>
            <a:r>
              <a:rPr lang="th-TH" dirty="0">
                <a:ln>
                  <a:solidFill>
                    <a:schemeClr val="bg1"/>
                  </a:solidFill>
                </a:ln>
                <a:latin typeface="TH SarabunPSK" pitchFamily="34" charset="-34"/>
                <a:cs typeface="TH SarabunPSK" pitchFamily="34" charset="-34"/>
              </a:rPr>
              <a:t> สิงหาคม </a:t>
            </a:r>
            <a:r>
              <a:rPr lang="en-US" dirty="0">
                <a:ln>
                  <a:solidFill>
                    <a:schemeClr val="bg1"/>
                  </a:solidFill>
                </a:ln>
                <a:latin typeface="TH SarabunPSK" pitchFamily="34" charset="-34"/>
                <a:cs typeface="TH SarabunPSK" pitchFamily="34" charset="-34"/>
              </a:rPr>
              <a:t>2560</a:t>
            </a:r>
            <a:br>
              <a:rPr lang="en-US" dirty="0">
                <a:ln>
                  <a:solidFill>
                    <a:schemeClr val="bg1"/>
                  </a:solidFill>
                </a:ln>
                <a:latin typeface="TH SarabunPSK" pitchFamily="34" charset="-34"/>
                <a:cs typeface="TH SarabunPSK" pitchFamily="34" charset="-34"/>
              </a:rPr>
            </a:br>
            <a:endParaRPr lang="th-TH" dirty="0">
              <a:ln>
                <a:solidFill>
                  <a:schemeClr val="bg1"/>
                </a:solidFill>
              </a:ln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869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A1F111F-D589-4C53-8E26-31A268A82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43" y="335495"/>
            <a:ext cx="6293027" cy="6150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0" y="1820432"/>
            <a:ext cx="4939747" cy="968189"/>
            <a:chOff x="6708627" y="-51868"/>
            <a:chExt cx="4939747" cy="968189"/>
          </a:xfrm>
        </p:grpSpPr>
        <p:sp>
          <p:nvSpPr>
            <p:cNvPr id="3" name="Oval 2"/>
            <p:cNvSpPr/>
            <p:nvPr/>
          </p:nvSpPr>
          <p:spPr>
            <a:xfrm>
              <a:off x="6708627" y="209389"/>
              <a:ext cx="499465" cy="445674"/>
            </a:xfrm>
            <a:prstGeom prst="ellipse">
              <a:avLst/>
            </a:prstGeom>
            <a:solidFill>
              <a:srgbClr val="0033CC"/>
            </a:solidFill>
            <a:ln w="28575">
              <a:solidFill>
                <a:srgbClr val="0033CC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8</a:t>
              </a:r>
              <a:endPara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" name="Line Callout 2 3"/>
            <p:cNvSpPr/>
            <p:nvPr/>
          </p:nvSpPr>
          <p:spPr>
            <a:xfrm>
              <a:off x="8936552" y="-51868"/>
              <a:ext cx="2711822" cy="968189"/>
            </a:xfrm>
            <a:prstGeom prst="borderCallout2">
              <a:avLst>
                <a:gd name="adj1" fmla="val 62599"/>
                <a:gd name="adj2" fmla="val -505"/>
                <a:gd name="adj3" fmla="val 60012"/>
                <a:gd name="adj4" fmla="val -17322"/>
                <a:gd name="adj5" fmla="val 52273"/>
                <a:gd name="adj6" fmla="val -68155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33CC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รายงานผลการพิจารณาการจัดซื้อจัดจ้าง</a:t>
              </a:r>
            </a:p>
          </p:txBody>
        </p:sp>
      </p:grpSp>
      <p:pic>
        <p:nvPicPr>
          <p:cNvPr id="16" name="รูปภาพ 15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2E7CC40-44D2-48CC-9CA8-A79994710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617" y="3781888"/>
            <a:ext cx="5586643" cy="2354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6024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C6BB3A3-0C9A-486B-B72C-444CF43B0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594805"/>
            <a:ext cx="7437120" cy="5779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6809305" y="1474840"/>
            <a:ext cx="586866" cy="564297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9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Line Callout 2 3"/>
          <p:cNvSpPr/>
          <p:nvPr/>
        </p:nvSpPr>
        <p:spPr>
          <a:xfrm>
            <a:off x="9201766" y="1070948"/>
            <a:ext cx="2711822" cy="968189"/>
          </a:xfrm>
          <a:prstGeom prst="borderCallout2">
            <a:avLst>
              <a:gd name="adj1" fmla="val 52463"/>
              <a:gd name="adj2" fmla="val 73"/>
              <a:gd name="adj3" fmla="val 59627"/>
              <a:gd name="adj4" fmla="val -28558"/>
              <a:gd name="adj5" fmla="val 69857"/>
              <a:gd name="adj6" fmla="val -66996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ประกาศผล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การจัดซื้อจัดจ้าง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11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925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AECC070-AC1F-4385-825E-DAA294A8D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393" y="90325"/>
            <a:ext cx="5714210" cy="6677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12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43556" y="772210"/>
            <a:ext cx="5867051" cy="1141429"/>
            <a:chOff x="5244352" y="555514"/>
            <a:chExt cx="5867051" cy="1141429"/>
          </a:xfrm>
        </p:grpSpPr>
        <p:sp>
          <p:nvSpPr>
            <p:cNvPr id="3" name="Oval 2"/>
            <p:cNvSpPr/>
            <p:nvPr/>
          </p:nvSpPr>
          <p:spPr>
            <a:xfrm>
              <a:off x="5244352" y="555514"/>
              <a:ext cx="732637" cy="559545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10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" name="Line Callout 2 3"/>
            <p:cNvSpPr/>
            <p:nvPr/>
          </p:nvSpPr>
          <p:spPr>
            <a:xfrm>
              <a:off x="8399581" y="728754"/>
              <a:ext cx="2711822" cy="968189"/>
            </a:xfrm>
            <a:prstGeom prst="borderCallout2">
              <a:avLst>
                <a:gd name="adj1" fmla="val 48149"/>
                <a:gd name="adj2" fmla="val 97"/>
                <a:gd name="adj3" fmla="val 36172"/>
                <a:gd name="adj4" fmla="val -34672"/>
                <a:gd name="adj5" fmla="val 15390"/>
                <a:gd name="adj6" fmla="val -9089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FF99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ลงนามในสัญญา</a:t>
              </a:r>
            </a:p>
          </p:txBody>
        </p:sp>
      </p:grp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560C6B6B-C193-441E-954E-CFFDC10EC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105" y="2476275"/>
            <a:ext cx="4111722" cy="3370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745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1C8BB8A-6CA9-4F15-B5BC-FDF1F440A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533" y="1579594"/>
            <a:ext cx="6206966" cy="4887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13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 descr="รูปภาพประกอบด้วย ข้อความ, ใบเสร็จรับเงิน, ภาพหน้าจอ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8C0B5BC-AA3D-4520-AD60-913D3CFA9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01" y="390617"/>
            <a:ext cx="6240161" cy="492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137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6EF67FF-3D5E-489A-B787-545112F09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820" y="343566"/>
            <a:ext cx="6970593" cy="5799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14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3189" y="574565"/>
            <a:ext cx="5409375" cy="1448617"/>
            <a:chOff x="1046094" y="-4267963"/>
            <a:chExt cx="5409375" cy="1448616"/>
          </a:xfrm>
        </p:grpSpPr>
        <p:sp>
          <p:nvSpPr>
            <p:cNvPr id="4" name="Oval 3"/>
            <p:cNvSpPr/>
            <p:nvPr/>
          </p:nvSpPr>
          <p:spPr>
            <a:xfrm>
              <a:off x="5685538" y="-4267963"/>
              <a:ext cx="769931" cy="57664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11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" name="Line Callout 2 4"/>
            <p:cNvSpPr/>
            <p:nvPr/>
          </p:nvSpPr>
          <p:spPr>
            <a:xfrm>
              <a:off x="1046094" y="-3478253"/>
              <a:ext cx="2817861" cy="658906"/>
            </a:xfrm>
            <a:prstGeom prst="borderCallout2">
              <a:avLst>
                <a:gd name="adj1" fmla="val -69272"/>
                <a:gd name="adj2" fmla="val 166466"/>
                <a:gd name="adj3" fmla="val -14933"/>
                <a:gd name="adj4" fmla="val 130146"/>
                <a:gd name="adj5" fmla="val 28771"/>
                <a:gd name="adj6" fmla="val 100555"/>
              </a:avLst>
            </a:prstGeom>
            <a:solidFill>
              <a:srgbClr val="CCFFCC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ตรวจรับพัสดุ</a:t>
              </a:r>
            </a:p>
          </p:txBody>
        </p:sp>
      </p:grp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18B1585-D1D5-47ED-B5DE-2353E3F98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12" y="4039341"/>
            <a:ext cx="5603433" cy="2335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5783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BC73B87-5E00-465F-9786-815620C0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76" y="381370"/>
            <a:ext cx="6448608" cy="6095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15</a:t>
            </a:fld>
            <a:endParaRPr lang="en-US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66482" y="493693"/>
            <a:ext cx="5858683" cy="2154593"/>
            <a:chOff x="5466482" y="493693"/>
            <a:chExt cx="5858683" cy="2154593"/>
          </a:xfrm>
        </p:grpSpPr>
        <p:sp>
          <p:nvSpPr>
            <p:cNvPr id="3" name="Oval 2"/>
            <p:cNvSpPr/>
            <p:nvPr/>
          </p:nvSpPr>
          <p:spPr>
            <a:xfrm>
              <a:off x="5466482" y="493693"/>
              <a:ext cx="746059" cy="635860"/>
            </a:xfrm>
            <a:prstGeom prst="ellipse">
              <a:avLst/>
            </a:prstGeom>
            <a:solidFill>
              <a:srgbClr val="800080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12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" name="Line Callout 2 3"/>
            <p:cNvSpPr/>
            <p:nvPr/>
          </p:nvSpPr>
          <p:spPr>
            <a:xfrm>
              <a:off x="7969421" y="1451499"/>
              <a:ext cx="3355744" cy="1196787"/>
            </a:xfrm>
            <a:prstGeom prst="borderCallout2">
              <a:avLst>
                <a:gd name="adj1" fmla="val 47402"/>
                <a:gd name="adj2" fmla="val -304"/>
                <a:gd name="adj3" fmla="val 18750"/>
                <a:gd name="adj4" fmla="val -16667"/>
                <a:gd name="adj5" fmla="val -44113"/>
                <a:gd name="adj6" fmla="val -53835"/>
              </a:avLst>
            </a:prstGeom>
            <a:solidFill>
              <a:srgbClr val="FECCF4"/>
            </a:solidFill>
            <a:ln w="28575"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เมื่อสิ้นสุดการจัดซื้อจัดจ้างรายงานผลการพิจารณา</a:t>
              </a:r>
            </a:p>
          </p:txBody>
        </p:sp>
      </p:grpSp>
      <p:pic>
        <p:nvPicPr>
          <p:cNvPr id="10" name="รูปภาพ 9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186A1E-7687-4D3B-B496-C6D5FB81B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877" y="3321343"/>
            <a:ext cx="4370832" cy="2718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861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5000">
              <a:srgbClr val="990033"/>
            </a:gs>
            <a:gs pos="8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>
                <a:ln>
                  <a:solidFill>
                    <a:schemeClr val="bg1"/>
                  </a:solidFill>
                </a:ln>
                <a:latin typeface="TH SarabunPSK" pitchFamily="34" charset="-34"/>
                <a:cs typeface="TH SarabunPSK" pitchFamily="34" charset="-34"/>
              </a:rPr>
              <a:t>วิธีเฉพาะเจาะจง ตาม ม.56 (2) (ข)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69634"/>
            <a:ext cx="12192000" cy="1388165"/>
          </a:xfrm>
        </p:spPr>
        <p:txBody>
          <a:bodyPr>
            <a:normAutofit/>
          </a:bodyPr>
          <a:lstStyle/>
          <a:p>
            <a:r>
              <a:rPr lang="th-TH" sz="7200" b="1" dirty="0">
                <a:ln>
                  <a:solidFill>
                    <a:schemeClr val="bg1"/>
                  </a:solidFill>
                </a:ln>
                <a:latin typeface="TH SarabunPSK" pitchFamily="34" charset="-34"/>
                <a:cs typeface="TH SarabunPSK" pitchFamily="34" charset="-34"/>
              </a:rPr>
              <a:t>วงเงินเกิน 100,000 บาท ไม่เกิน 500,000 บาท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16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8820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17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030" t="3046" r="2706" b="4270"/>
          <a:stretch/>
        </p:blipFill>
        <p:spPr>
          <a:xfrm>
            <a:off x="1490938" y="67235"/>
            <a:ext cx="6683188" cy="6683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7249911" y="4488833"/>
            <a:ext cx="4889007" cy="1941521"/>
            <a:chOff x="181713" y="1006987"/>
            <a:chExt cx="4889007" cy="1941521"/>
          </a:xfrm>
        </p:grpSpPr>
        <p:sp>
          <p:nvSpPr>
            <p:cNvPr id="4" name="Oval 3"/>
            <p:cNvSpPr/>
            <p:nvPr/>
          </p:nvSpPr>
          <p:spPr>
            <a:xfrm>
              <a:off x="181713" y="2503077"/>
              <a:ext cx="477370" cy="445431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1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4572" y="1006987"/>
              <a:ext cx="3866148" cy="1366883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แต่งตั้ง </a:t>
              </a:r>
              <a:r>
                <a:rPr lang="th-TH" sz="3200" b="1" dirty="0" err="1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คกก</a:t>
              </a:r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./บุคคลใดบุคคลหนึ่ง จัดทำร่างขอบเขตงาน/คุณสมบัติ</a:t>
              </a:r>
            </a:p>
          </p:txBody>
        </p:sp>
        <p:cxnSp>
          <p:nvCxnSpPr>
            <p:cNvPr id="6" name="Straight Connector 5"/>
            <p:cNvCxnSpPr>
              <a:endCxn id="4" idx="6"/>
            </p:cNvCxnSpPr>
            <p:nvPr/>
          </p:nvCxnSpPr>
          <p:spPr>
            <a:xfrm flipH="1">
              <a:off x="659083" y="2372518"/>
              <a:ext cx="1007408" cy="353275"/>
            </a:xfrm>
            <a:prstGeom prst="line">
              <a:avLst/>
            </a:prstGeom>
            <a:ln w="28575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"/>
          <p:cNvGrpSpPr/>
          <p:nvPr/>
        </p:nvGrpSpPr>
        <p:grpSpPr>
          <a:xfrm>
            <a:off x="6922994" y="419663"/>
            <a:ext cx="4834217" cy="1669114"/>
            <a:chOff x="-369793" y="603439"/>
            <a:chExt cx="4834217" cy="1669114"/>
          </a:xfrm>
        </p:grpSpPr>
        <p:sp>
          <p:nvSpPr>
            <p:cNvPr id="11" name="Oval 3"/>
            <p:cNvSpPr/>
            <p:nvPr/>
          </p:nvSpPr>
          <p:spPr>
            <a:xfrm>
              <a:off x="-369793" y="603439"/>
              <a:ext cx="477370" cy="445431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2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Rectangle 4"/>
            <p:cNvSpPr/>
            <p:nvPr/>
          </p:nvSpPr>
          <p:spPr>
            <a:xfrm>
              <a:off x="1506069" y="1358153"/>
              <a:ext cx="2958355" cy="914400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กำหนดคุณสมบัติเฉพาะของพัสดุ </a:t>
              </a:r>
            </a:p>
          </p:txBody>
        </p:sp>
        <p:cxnSp>
          <p:nvCxnSpPr>
            <p:cNvPr id="13" name="Straight Connector 5"/>
            <p:cNvCxnSpPr>
              <a:stCxn id="12" idx="1"/>
              <a:endCxn id="11" idx="5"/>
            </p:cNvCxnSpPr>
            <p:nvPr/>
          </p:nvCxnSpPr>
          <p:spPr>
            <a:xfrm flipH="1" flipV="1">
              <a:off x="37668" y="983638"/>
              <a:ext cx="1468401" cy="831715"/>
            </a:xfrm>
            <a:prstGeom prst="line">
              <a:avLst/>
            </a:prstGeom>
            <a:ln w="28575">
              <a:solidFill>
                <a:srgbClr val="3399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32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18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2" y="0"/>
            <a:ext cx="10007797" cy="675249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611136" y="1099191"/>
            <a:ext cx="3782465" cy="922244"/>
            <a:chOff x="5341424" y="2144808"/>
            <a:chExt cx="3782465" cy="922244"/>
          </a:xfrm>
        </p:grpSpPr>
        <p:sp>
          <p:nvSpPr>
            <p:cNvPr id="5" name="Oval 4"/>
            <p:cNvSpPr/>
            <p:nvPr/>
          </p:nvSpPr>
          <p:spPr>
            <a:xfrm>
              <a:off x="5341424" y="2526927"/>
              <a:ext cx="546275" cy="54012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3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6" name="Straight Connector 5"/>
            <p:cNvCxnSpPr>
              <a:stCxn id="5" idx="6"/>
            </p:cNvCxnSpPr>
            <p:nvPr/>
          </p:nvCxnSpPr>
          <p:spPr>
            <a:xfrm flipV="1">
              <a:off x="5887699" y="2464360"/>
              <a:ext cx="1662884" cy="33263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7550583" y="2144808"/>
              <a:ext cx="1573306" cy="6521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ราคากลาง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96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19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05" t="5426" r="8533" b="9317"/>
          <a:stretch/>
        </p:blipFill>
        <p:spPr>
          <a:xfrm>
            <a:off x="5728445" y="2743199"/>
            <a:ext cx="6360461" cy="3254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761" t="1443" r="3750" b="3483"/>
          <a:stretch/>
        </p:blipFill>
        <p:spPr>
          <a:xfrm>
            <a:off x="416859" y="34878"/>
            <a:ext cx="5092580" cy="6809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4573496" y="280736"/>
            <a:ext cx="5789718" cy="1014178"/>
            <a:chOff x="5141968" y="382647"/>
            <a:chExt cx="6987278" cy="1916799"/>
          </a:xfrm>
        </p:grpSpPr>
        <p:sp>
          <p:nvSpPr>
            <p:cNvPr id="4" name="Oval 3"/>
            <p:cNvSpPr/>
            <p:nvPr/>
          </p:nvSpPr>
          <p:spPr>
            <a:xfrm>
              <a:off x="5141968" y="382647"/>
              <a:ext cx="553215" cy="788311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5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" name="Line Callout 2 4"/>
            <p:cNvSpPr/>
            <p:nvPr/>
          </p:nvSpPr>
          <p:spPr>
            <a:xfrm>
              <a:off x="7543799" y="672350"/>
              <a:ext cx="4585447" cy="1627096"/>
            </a:xfrm>
            <a:prstGeom prst="borderCallout2">
              <a:avLst>
                <a:gd name="adj1" fmla="val 35093"/>
                <a:gd name="adj2" fmla="val 190"/>
                <a:gd name="adj3" fmla="val 22477"/>
                <a:gd name="adj4" fmla="val -17300"/>
                <a:gd name="adj5" fmla="val 6724"/>
                <a:gd name="adj6" fmla="val -4196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รายงานขอซื้อขอจ้าง</a:t>
              </a:r>
            </a:p>
          </p:txBody>
        </p:sp>
      </p:grpSp>
      <p:grpSp>
        <p:nvGrpSpPr>
          <p:cNvPr id="10" name="Group 2"/>
          <p:cNvGrpSpPr/>
          <p:nvPr/>
        </p:nvGrpSpPr>
        <p:grpSpPr>
          <a:xfrm>
            <a:off x="6543102" y="1749460"/>
            <a:ext cx="4991172" cy="1967187"/>
            <a:chOff x="7748116" y="977669"/>
            <a:chExt cx="5903280" cy="5088912"/>
          </a:xfrm>
        </p:grpSpPr>
        <p:sp>
          <p:nvSpPr>
            <p:cNvPr id="11" name="Oval 3"/>
            <p:cNvSpPr/>
            <p:nvPr/>
          </p:nvSpPr>
          <p:spPr>
            <a:xfrm>
              <a:off x="12304541" y="5037932"/>
              <a:ext cx="530985" cy="1028649"/>
            </a:xfrm>
            <a:prstGeom prst="ellipse">
              <a:avLst/>
            </a:prstGeom>
            <a:solidFill>
              <a:srgbClr val="F69200"/>
            </a:solidFill>
            <a:ln>
              <a:solidFill>
                <a:srgbClr val="F69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4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Line Callout 2 4"/>
            <p:cNvSpPr/>
            <p:nvPr/>
          </p:nvSpPr>
          <p:spPr>
            <a:xfrm>
              <a:off x="7748116" y="977669"/>
              <a:ext cx="5903280" cy="2134960"/>
            </a:xfrm>
            <a:prstGeom prst="borderCallout2">
              <a:avLst>
                <a:gd name="adj1" fmla="val 100331"/>
                <a:gd name="adj2" fmla="val 79518"/>
                <a:gd name="adj3" fmla="val 152872"/>
                <a:gd name="adj4" fmla="val 80559"/>
                <a:gd name="adj5" fmla="val 190654"/>
                <a:gd name="adj6" fmla="val 81379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F69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แต่งตั้งผู้รับผิดชอบในการจัดซื้อจัดจ้าง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577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1281794" y="1932679"/>
            <a:ext cx="9405256" cy="583073"/>
            <a:chOff x="3061441" y="1524000"/>
            <a:chExt cx="5867400" cy="583073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3061441" y="1524000"/>
              <a:ext cx="5867400" cy="583073"/>
              <a:chOff x="912" y="1008"/>
              <a:chExt cx="3984" cy="912"/>
            </a:xfrm>
          </p:grpSpPr>
          <p:sp>
            <p:nvSpPr>
              <p:cNvPr id="3" name="AutoShape 4"/>
              <p:cNvSpPr>
                <a:spLocks noChangeArrowheads="1"/>
              </p:cNvSpPr>
              <p:nvPr/>
            </p:nvSpPr>
            <p:spPr bwMode="gray">
              <a:xfrm>
                <a:off x="912" y="1008"/>
                <a:ext cx="3984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999" y="1092"/>
                <a:ext cx="768" cy="746"/>
                <a:chOff x="999" y="1092"/>
                <a:chExt cx="768" cy="746"/>
              </a:xfrm>
            </p:grpSpPr>
            <p:sp>
              <p:nvSpPr>
                <p:cNvPr id="6" name="AutoShape 6"/>
                <p:cNvSpPr>
                  <a:spLocks noChangeArrowheads="1"/>
                </p:cNvSpPr>
                <p:nvPr/>
              </p:nvSpPr>
              <p:spPr bwMode="gray">
                <a:xfrm>
                  <a:off x="999" y="1092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00B05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7" name="Freeform 7"/>
                <p:cNvSpPr>
                  <a:spLocks/>
                </p:cNvSpPr>
                <p:nvPr/>
              </p:nvSpPr>
              <p:spPr bwMode="gray">
                <a:xfrm>
                  <a:off x="1047" y="1140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4510"/>
                        <a:invGamma/>
                      </a:schemeClr>
                    </a:gs>
                    <a:gs pos="50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23" name="Text Box 7"/>
            <p:cNvSpPr txBox="1">
              <a:spLocks noChangeArrowheads="1"/>
            </p:cNvSpPr>
            <p:nvPr/>
          </p:nvSpPr>
          <p:spPr bwMode="gray">
            <a:xfrm>
              <a:off x="4325311" y="1584226"/>
              <a:ext cx="4603530" cy="522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2800" b="1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กำหนดคุณสมบัติเฉพาะของพัสดุ </a:t>
              </a:r>
              <a:endParaRPr kumimoji="0" lang="en-US" altLang="th-TH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gray">
            <a:xfrm>
              <a:off x="3564289" y="1597201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th-TH" sz="2400" kern="0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  <a:endParaRPr kumimoji="0" lang="en-US" altLang="th-T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81794" y="2742574"/>
            <a:ext cx="9405256" cy="583073"/>
            <a:chOff x="3061441" y="2333895"/>
            <a:chExt cx="5867400" cy="583073"/>
          </a:xfrm>
        </p:grpSpPr>
        <p:grpSp>
          <p:nvGrpSpPr>
            <p:cNvPr id="25" name="Group 3"/>
            <p:cNvGrpSpPr>
              <a:grpSpLocks/>
            </p:cNvGrpSpPr>
            <p:nvPr/>
          </p:nvGrpSpPr>
          <p:grpSpPr bwMode="auto">
            <a:xfrm>
              <a:off x="3061441" y="2333895"/>
              <a:ext cx="5867400" cy="583073"/>
              <a:chOff x="912" y="1008"/>
              <a:chExt cx="3984" cy="912"/>
            </a:xfrm>
          </p:grpSpPr>
          <p:sp>
            <p:nvSpPr>
              <p:cNvPr id="26" name="AutoShape 4"/>
              <p:cNvSpPr>
                <a:spLocks noChangeArrowheads="1"/>
              </p:cNvSpPr>
              <p:nvPr/>
            </p:nvSpPr>
            <p:spPr bwMode="gray">
              <a:xfrm>
                <a:off x="912" y="1008"/>
                <a:ext cx="3984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27" name="Group 5"/>
              <p:cNvGrpSpPr>
                <a:grpSpLocks/>
              </p:cNvGrpSpPr>
              <p:nvPr/>
            </p:nvGrpSpPr>
            <p:grpSpPr bwMode="auto">
              <a:xfrm>
                <a:off x="999" y="1092"/>
                <a:ext cx="768" cy="746"/>
                <a:chOff x="999" y="1092"/>
                <a:chExt cx="768" cy="746"/>
              </a:xfrm>
            </p:grpSpPr>
            <p:sp>
              <p:nvSpPr>
                <p:cNvPr id="28" name="AutoShape 6"/>
                <p:cNvSpPr>
                  <a:spLocks noChangeArrowheads="1"/>
                </p:cNvSpPr>
                <p:nvPr/>
              </p:nvSpPr>
              <p:spPr bwMode="gray">
                <a:xfrm>
                  <a:off x="999" y="1092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ED33B8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9" name="Freeform 7"/>
                <p:cNvSpPr>
                  <a:spLocks/>
                </p:cNvSpPr>
                <p:nvPr/>
              </p:nvSpPr>
              <p:spPr bwMode="gray">
                <a:xfrm>
                  <a:off x="1047" y="1140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4510"/>
                        <a:invGamma/>
                      </a:schemeClr>
                    </a:gs>
                    <a:gs pos="50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35" name="Text Box 13"/>
            <p:cNvSpPr txBox="1">
              <a:spLocks noChangeArrowheads="1"/>
            </p:cNvSpPr>
            <p:nvPr/>
          </p:nvSpPr>
          <p:spPr bwMode="gray">
            <a:xfrm>
              <a:off x="3558827" y="2418287"/>
              <a:ext cx="38268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h-TH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gray">
            <a:xfrm>
              <a:off x="4320634" y="2375773"/>
              <a:ext cx="4608207" cy="522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2800" b="1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กำหนดราคากลาง </a:t>
              </a:r>
              <a:endParaRPr kumimoji="0" lang="en-US" altLang="th-TH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281794" y="3552469"/>
            <a:ext cx="9405256" cy="590371"/>
            <a:chOff x="3061441" y="3143790"/>
            <a:chExt cx="5867400" cy="590371"/>
          </a:xfrm>
        </p:grpSpPr>
        <p:grpSp>
          <p:nvGrpSpPr>
            <p:cNvPr id="30" name="Group 3"/>
            <p:cNvGrpSpPr>
              <a:grpSpLocks/>
            </p:cNvGrpSpPr>
            <p:nvPr/>
          </p:nvGrpSpPr>
          <p:grpSpPr bwMode="auto">
            <a:xfrm>
              <a:off x="3061441" y="3143790"/>
              <a:ext cx="5867400" cy="583073"/>
              <a:chOff x="912" y="1008"/>
              <a:chExt cx="3984" cy="912"/>
            </a:xfrm>
          </p:grpSpPr>
          <p:sp>
            <p:nvSpPr>
              <p:cNvPr id="31" name="AutoShape 4"/>
              <p:cNvSpPr>
                <a:spLocks noChangeArrowheads="1"/>
              </p:cNvSpPr>
              <p:nvPr/>
            </p:nvSpPr>
            <p:spPr bwMode="gray">
              <a:xfrm>
                <a:off x="912" y="1008"/>
                <a:ext cx="3984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32" name="Group 5"/>
              <p:cNvGrpSpPr>
                <a:grpSpLocks/>
              </p:cNvGrpSpPr>
              <p:nvPr/>
            </p:nvGrpSpPr>
            <p:grpSpPr bwMode="auto">
              <a:xfrm>
                <a:off x="999" y="1092"/>
                <a:ext cx="768" cy="746"/>
                <a:chOff x="999" y="1092"/>
                <a:chExt cx="768" cy="746"/>
              </a:xfrm>
            </p:grpSpPr>
            <p:sp>
              <p:nvSpPr>
                <p:cNvPr id="33" name="AutoShape 6"/>
                <p:cNvSpPr>
                  <a:spLocks noChangeArrowheads="1"/>
                </p:cNvSpPr>
                <p:nvPr/>
              </p:nvSpPr>
              <p:spPr bwMode="gray">
                <a:xfrm>
                  <a:off x="999" y="1092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4" name="Freeform 7"/>
                <p:cNvSpPr>
                  <a:spLocks/>
                </p:cNvSpPr>
                <p:nvPr/>
              </p:nvSpPr>
              <p:spPr bwMode="gray">
                <a:xfrm>
                  <a:off x="1047" y="1140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4510"/>
                        <a:invGamma/>
                      </a:schemeClr>
                    </a:gs>
                    <a:gs pos="50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37" name="Text Box 18"/>
            <p:cNvSpPr txBox="1">
              <a:spLocks noChangeArrowheads="1"/>
            </p:cNvSpPr>
            <p:nvPr/>
          </p:nvSpPr>
          <p:spPr bwMode="gray">
            <a:xfrm>
              <a:off x="3564289" y="3212048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th-TH" sz="2400" kern="0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  <a:endParaRPr kumimoji="0" lang="en-US" altLang="th-T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gray">
            <a:xfrm>
              <a:off x="4320633" y="3210941"/>
              <a:ext cx="460820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2800" b="1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แต่งตั้งผู้รับผิดชอบในการจัดซื้อจัดจ้าง</a:t>
              </a:r>
              <a:endParaRPr kumimoji="0" lang="en-US" altLang="th-TH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281794" y="5982154"/>
            <a:ext cx="9405256" cy="590371"/>
            <a:chOff x="3061441" y="5573475"/>
            <a:chExt cx="5867400" cy="590371"/>
          </a:xfrm>
        </p:grpSpPr>
        <p:grpSp>
          <p:nvGrpSpPr>
            <p:cNvPr id="51" name="Group 3"/>
            <p:cNvGrpSpPr>
              <a:grpSpLocks/>
            </p:cNvGrpSpPr>
            <p:nvPr/>
          </p:nvGrpSpPr>
          <p:grpSpPr bwMode="auto">
            <a:xfrm>
              <a:off x="3061441" y="5573475"/>
              <a:ext cx="5867400" cy="583073"/>
              <a:chOff x="912" y="1008"/>
              <a:chExt cx="3984" cy="912"/>
            </a:xfrm>
          </p:grpSpPr>
          <p:sp>
            <p:nvSpPr>
              <p:cNvPr id="52" name="AutoShape 4"/>
              <p:cNvSpPr>
                <a:spLocks noChangeArrowheads="1"/>
              </p:cNvSpPr>
              <p:nvPr/>
            </p:nvSpPr>
            <p:spPr bwMode="gray">
              <a:xfrm>
                <a:off x="912" y="1008"/>
                <a:ext cx="3984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53" name="Group 5"/>
              <p:cNvGrpSpPr>
                <a:grpSpLocks/>
              </p:cNvGrpSpPr>
              <p:nvPr/>
            </p:nvGrpSpPr>
            <p:grpSpPr bwMode="auto">
              <a:xfrm>
                <a:off x="999" y="1092"/>
                <a:ext cx="768" cy="746"/>
                <a:chOff x="999" y="1092"/>
                <a:chExt cx="768" cy="746"/>
              </a:xfrm>
            </p:grpSpPr>
            <p:sp>
              <p:nvSpPr>
                <p:cNvPr id="54" name="AutoShape 6"/>
                <p:cNvSpPr>
                  <a:spLocks noChangeArrowheads="1"/>
                </p:cNvSpPr>
                <p:nvPr/>
              </p:nvSpPr>
              <p:spPr bwMode="gray">
                <a:xfrm>
                  <a:off x="999" y="1092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00CC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55" name="Freeform 7"/>
                <p:cNvSpPr>
                  <a:spLocks/>
                </p:cNvSpPr>
                <p:nvPr/>
              </p:nvSpPr>
              <p:spPr bwMode="gray">
                <a:xfrm>
                  <a:off x="1047" y="1140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4510"/>
                        <a:invGamma/>
                      </a:schemeClr>
                    </a:gs>
                    <a:gs pos="50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58" name="Text Box 18"/>
            <p:cNvSpPr txBox="1">
              <a:spLocks noChangeArrowheads="1"/>
            </p:cNvSpPr>
            <p:nvPr/>
          </p:nvSpPr>
          <p:spPr bwMode="gray">
            <a:xfrm>
              <a:off x="3564289" y="5641733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th-TH" sz="2400" kern="0" dirty="0">
                  <a:solidFill>
                    <a:srgbClr val="FFFFFF"/>
                  </a:solidFill>
                  <a:latin typeface="Arial" panose="020B0604020202020204" pitchFamily="34" charset="0"/>
                </a:rPr>
                <a:t>7</a:t>
              </a:r>
              <a:endParaRPr kumimoji="0" lang="en-US" altLang="th-T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gray">
            <a:xfrm>
              <a:off x="4320633" y="5640626"/>
              <a:ext cx="460820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2800" b="1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เจรจาตกลงราคากับผู้ประกอบการ</a:t>
              </a:r>
              <a:endParaRPr kumimoji="0" lang="en-US" altLang="th-TH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281794" y="4362364"/>
            <a:ext cx="9405256" cy="591929"/>
            <a:chOff x="3061441" y="3953685"/>
            <a:chExt cx="5867400" cy="591929"/>
          </a:xfrm>
        </p:grpSpPr>
        <p:grpSp>
          <p:nvGrpSpPr>
            <p:cNvPr id="39" name="Group 3"/>
            <p:cNvGrpSpPr>
              <a:grpSpLocks/>
            </p:cNvGrpSpPr>
            <p:nvPr/>
          </p:nvGrpSpPr>
          <p:grpSpPr bwMode="auto">
            <a:xfrm>
              <a:off x="3061441" y="3953685"/>
              <a:ext cx="5867400" cy="583073"/>
              <a:chOff x="912" y="1008"/>
              <a:chExt cx="3984" cy="912"/>
            </a:xfrm>
          </p:grpSpPr>
          <p:sp>
            <p:nvSpPr>
              <p:cNvPr id="40" name="AutoShape 4"/>
              <p:cNvSpPr>
                <a:spLocks noChangeArrowheads="1"/>
              </p:cNvSpPr>
              <p:nvPr/>
            </p:nvSpPr>
            <p:spPr bwMode="gray">
              <a:xfrm>
                <a:off x="912" y="1008"/>
                <a:ext cx="3984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41" name="Group 5"/>
              <p:cNvGrpSpPr>
                <a:grpSpLocks/>
              </p:cNvGrpSpPr>
              <p:nvPr/>
            </p:nvGrpSpPr>
            <p:grpSpPr bwMode="auto">
              <a:xfrm>
                <a:off x="999" y="1092"/>
                <a:ext cx="768" cy="746"/>
                <a:chOff x="999" y="1092"/>
                <a:chExt cx="768" cy="746"/>
              </a:xfrm>
            </p:grpSpPr>
            <p:sp>
              <p:nvSpPr>
                <p:cNvPr id="42" name="AutoShape 6"/>
                <p:cNvSpPr>
                  <a:spLocks noChangeArrowheads="1"/>
                </p:cNvSpPr>
                <p:nvPr/>
              </p:nvSpPr>
              <p:spPr bwMode="gray">
                <a:xfrm>
                  <a:off x="999" y="1092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43" name="Freeform 7"/>
                <p:cNvSpPr>
                  <a:spLocks/>
                </p:cNvSpPr>
                <p:nvPr/>
              </p:nvSpPr>
              <p:spPr bwMode="gray">
                <a:xfrm>
                  <a:off x="1047" y="1140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4510"/>
                        <a:invGamma/>
                      </a:schemeClr>
                    </a:gs>
                    <a:gs pos="50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45" name="Text Box 8"/>
            <p:cNvSpPr txBox="1">
              <a:spLocks noChangeArrowheads="1"/>
            </p:cNvSpPr>
            <p:nvPr/>
          </p:nvSpPr>
          <p:spPr bwMode="gray">
            <a:xfrm>
              <a:off x="3564289" y="4026886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h-TH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0" name="Text Box 22"/>
            <p:cNvSpPr txBox="1">
              <a:spLocks noChangeArrowheads="1"/>
            </p:cNvSpPr>
            <p:nvPr/>
          </p:nvSpPr>
          <p:spPr bwMode="gray">
            <a:xfrm>
              <a:off x="4320632" y="4022394"/>
              <a:ext cx="460820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2800" b="1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รายงานขอซื้อขอจ้าง</a:t>
              </a:r>
              <a:endParaRPr kumimoji="0" lang="en-US" altLang="th-TH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281794" y="5172259"/>
            <a:ext cx="9405253" cy="596604"/>
            <a:chOff x="3061441" y="4763580"/>
            <a:chExt cx="5867400" cy="596604"/>
          </a:xfrm>
        </p:grpSpPr>
        <p:grpSp>
          <p:nvGrpSpPr>
            <p:cNvPr id="46" name="Group 3"/>
            <p:cNvGrpSpPr>
              <a:grpSpLocks/>
            </p:cNvGrpSpPr>
            <p:nvPr/>
          </p:nvGrpSpPr>
          <p:grpSpPr bwMode="auto">
            <a:xfrm>
              <a:off x="3061441" y="4763580"/>
              <a:ext cx="5867400" cy="583073"/>
              <a:chOff x="912" y="1008"/>
              <a:chExt cx="3984" cy="912"/>
            </a:xfrm>
          </p:grpSpPr>
          <p:sp>
            <p:nvSpPr>
              <p:cNvPr id="47" name="AutoShape 4"/>
              <p:cNvSpPr>
                <a:spLocks noChangeArrowheads="1"/>
              </p:cNvSpPr>
              <p:nvPr/>
            </p:nvSpPr>
            <p:spPr bwMode="gray">
              <a:xfrm>
                <a:off x="912" y="1008"/>
                <a:ext cx="3984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48" name="Group 5"/>
              <p:cNvGrpSpPr>
                <a:grpSpLocks/>
              </p:cNvGrpSpPr>
              <p:nvPr/>
            </p:nvGrpSpPr>
            <p:grpSpPr bwMode="auto">
              <a:xfrm>
                <a:off x="999" y="1092"/>
                <a:ext cx="768" cy="746"/>
                <a:chOff x="999" y="1092"/>
                <a:chExt cx="768" cy="746"/>
              </a:xfrm>
            </p:grpSpPr>
            <p:sp>
              <p:nvSpPr>
                <p:cNvPr id="49" name="AutoShape 6"/>
                <p:cNvSpPr>
                  <a:spLocks noChangeArrowheads="1"/>
                </p:cNvSpPr>
                <p:nvPr/>
              </p:nvSpPr>
              <p:spPr bwMode="gray">
                <a:xfrm>
                  <a:off x="999" y="1092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7030A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50" name="Freeform 7"/>
                <p:cNvSpPr>
                  <a:spLocks/>
                </p:cNvSpPr>
                <p:nvPr/>
              </p:nvSpPr>
              <p:spPr bwMode="gray">
                <a:xfrm>
                  <a:off x="1047" y="1140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4510"/>
                        <a:invGamma/>
                      </a:schemeClr>
                    </a:gs>
                    <a:gs pos="50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56" name="Text Box 13"/>
            <p:cNvSpPr txBox="1">
              <a:spLocks noChangeArrowheads="1"/>
            </p:cNvSpPr>
            <p:nvPr/>
          </p:nvSpPr>
          <p:spPr bwMode="gray">
            <a:xfrm>
              <a:off x="3558827" y="4847972"/>
              <a:ext cx="38268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th-TH" sz="2400" kern="0" noProof="0" dirty="0">
                  <a:solidFill>
                    <a:srgbClr val="FFFFFF"/>
                  </a:solidFill>
                  <a:latin typeface="Arial" panose="020B0604020202020204" pitchFamily="34" charset="0"/>
                </a:rPr>
                <a:t>6</a:t>
              </a:r>
              <a:endParaRPr kumimoji="0" lang="en-US" altLang="th-T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1" name="Text Box 17"/>
            <p:cNvSpPr txBox="1">
              <a:spLocks noChangeArrowheads="1"/>
            </p:cNvSpPr>
            <p:nvPr/>
          </p:nvSpPr>
          <p:spPr bwMode="gray">
            <a:xfrm>
              <a:off x="4320633" y="4836964"/>
              <a:ext cx="460820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2800" b="1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*</a:t>
              </a:r>
              <a:r>
                <a:rPr lang="th-TH" altLang="th-TH" sz="2800" b="1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แต่งตั้งคณะกรรมการจัดซื้อจัดจ้าง</a:t>
              </a:r>
              <a:endParaRPr kumimoji="0" lang="en-US" altLang="th-TH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62" name="สี่เหลี่ยมผืนผ้า 15"/>
          <p:cNvSpPr/>
          <p:nvPr/>
        </p:nvSpPr>
        <p:spPr>
          <a:xfrm>
            <a:off x="228599" y="230517"/>
            <a:ext cx="11752729" cy="792088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 </a:t>
            </a:r>
            <a:endParaRPr lang="th-TH" sz="36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7" name="Group 62"/>
          <p:cNvGrpSpPr/>
          <p:nvPr/>
        </p:nvGrpSpPr>
        <p:grpSpPr>
          <a:xfrm>
            <a:off x="1281794" y="1148468"/>
            <a:ext cx="9405256" cy="592568"/>
            <a:chOff x="3061441" y="1524000"/>
            <a:chExt cx="5867400" cy="592568"/>
          </a:xfrm>
        </p:grpSpPr>
        <p:sp>
          <p:nvSpPr>
            <p:cNvPr id="72" name="AutoShape 4"/>
            <p:cNvSpPr>
              <a:spLocks noChangeArrowheads="1"/>
            </p:cNvSpPr>
            <p:nvPr/>
          </p:nvSpPr>
          <p:spPr bwMode="gray">
            <a:xfrm>
              <a:off x="3061441" y="1524000"/>
              <a:ext cx="5867400" cy="58307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gray">
            <a:xfrm>
              <a:off x="4325311" y="1593348"/>
              <a:ext cx="460353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2800" b="1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แต่งตั้ง คกก./บุคคลใดบุคคลหนึ่ง จัดทำร่างขอบเขตงาน/คุณสมบัติ</a:t>
              </a:r>
              <a:endParaRPr kumimoji="0" lang="en-US" altLang="th-TH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76" name="AutoShape 6"/>
          <p:cNvSpPr>
            <a:spLocks noChangeArrowheads="1"/>
          </p:cNvSpPr>
          <p:nvPr/>
        </p:nvSpPr>
        <p:spPr bwMode="gray">
          <a:xfrm>
            <a:off x="1494677" y="1223599"/>
            <a:ext cx="1813061" cy="476943"/>
          </a:xfrm>
          <a:prstGeom prst="roundRect">
            <a:avLst>
              <a:gd name="adj" fmla="val 11921"/>
            </a:avLst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77" name="Text Box 8"/>
          <p:cNvSpPr txBox="1">
            <a:spLocks noChangeArrowheads="1"/>
          </p:cNvSpPr>
          <p:nvPr/>
        </p:nvSpPr>
        <p:spPr bwMode="gray">
          <a:xfrm>
            <a:off x="2220750" y="1231237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th-TH" sz="2400" kern="0" noProof="0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kumimoji="0" lang="en-US" altLang="th-TH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8" name="Freeform 7"/>
          <p:cNvSpPr>
            <a:spLocks/>
          </p:cNvSpPr>
          <p:nvPr/>
        </p:nvSpPr>
        <p:spPr bwMode="gray">
          <a:xfrm>
            <a:off x="1627003" y="1280769"/>
            <a:ext cx="904170" cy="238472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940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20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71" t="3139" r="3342" b="3137"/>
          <a:stretch/>
        </p:blipFill>
        <p:spPr>
          <a:xfrm>
            <a:off x="672352" y="57095"/>
            <a:ext cx="5757583" cy="6761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5429006" y="576381"/>
            <a:ext cx="4901453" cy="1448207"/>
            <a:chOff x="7290546" y="105734"/>
            <a:chExt cx="4901453" cy="1448207"/>
          </a:xfrm>
        </p:grpSpPr>
        <p:sp>
          <p:nvSpPr>
            <p:cNvPr id="5" name="Oval 4"/>
            <p:cNvSpPr/>
            <p:nvPr/>
          </p:nvSpPr>
          <p:spPr>
            <a:xfrm>
              <a:off x="7290546" y="105734"/>
              <a:ext cx="514593" cy="498440"/>
            </a:xfrm>
            <a:prstGeom prst="ellipse">
              <a:avLst/>
            </a:prstGeom>
            <a:solidFill>
              <a:srgbClr val="800080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6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Line Callout 2 5"/>
            <p:cNvSpPr/>
            <p:nvPr/>
          </p:nvSpPr>
          <p:spPr>
            <a:xfrm>
              <a:off x="9480177" y="852827"/>
              <a:ext cx="2711822" cy="701114"/>
            </a:xfrm>
            <a:prstGeom prst="borderCallout2">
              <a:avLst>
                <a:gd name="adj1" fmla="val 48068"/>
                <a:gd name="adj2" fmla="val 398"/>
                <a:gd name="adj3" fmla="val 18750"/>
                <a:gd name="adj4" fmla="val -16667"/>
                <a:gd name="adj5" fmla="val -67483"/>
                <a:gd name="adj6" fmla="val -64023"/>
              </a:avLst>
            </a:prstGeom>
            <a:solidFill>
              <a:srgbClr val="FECCF4"/>
            </a:solidFill>
            <a:ln w="28575"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รายงานขอซื้อขอจ้าง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509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21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12" t="197" r="1047" b="1578"/>
          <a:stretch/>
        </p:blipFill>
        <p:spPr>
          <a:xfrm>
            <a:off x="9159" y="13447"/>
            <a:ext cx="12164913" cy="6844553"/>
          </a:xfrm>
          <a:prstGeom prst="rect">
            <a:avLst/>
          </a:prstGeom>
        </p:spPr>
      </p:pic>
      <p:grpSp>
        <p:nvGrpSpPr>
          <p:cNvPr id="6" name="Group 26"/>
          <p:cNvGrpSpPr/>
          <p:nvPr/>
        </p:nvGrpSpPr>
        <p:grpSpPr>
          <a:xfrm>
            <a:off x="5592540" y="5143971"/>
            <a:ext cx="6297510" cy="1216478"/>
            <a:chOff x="6318315" y="1584358"/>
            <a:chExt cx="5764281" cy="1216478"/>
          </a:xfrm>
        </p:grpSpPr>
        <p:sp>
          <p:nvSpPr>
            <p:cNvPr id="7" name="Oval 3"/>
            <p:cNvSpPr/>
            <p:nvPr/>
          </p:nvSpPr>
          <p:spPr>
            <a:xfrm>
              <a:off x="6318315" y="2192597"/>
              <a:ext cx="481344" cy="47161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7</a:t>
              </a:r>
              <a:endPara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Line Callout 2 6"/>
            <p:cNvSpPr/>
            <p:nvPr/>
          </p:nvSpPr>
          <p:spPr>
            <a:xfrm>
              <a:off x="9323983" y="1584358"/>
              <a:ext cx="2758613" cy="1216478"/>
            </a:xfrm>
            <a:prstGeom prst="borderCallout2">
              <a:avLst>
                <a:gd name="adj1" fmla="val 67509"/>
                <a:gd name="adj2" fmla="val -204"/>
                <a:gd name="adj3" fmla="val 67097"/>
                <a:gd name="adj4" fmla="val -19346"/>
                <a:gd name="adj5" fmla="val 68746"/>
                <a:gd name="adj6" fmla="val -93123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เจ้าหน้าที่ตกลงเจรจา</a:t>
              </a:r>
            </a:p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กับผู้ประกอบการโดยตรง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7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22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70" t="975" r="4813" b="2195"/>
          <a:stretch/>
        </p:blipFill>
        <p:spPr>
          <a:xfrm>
            <a:off x="1075763" y="56233"/>
            <a:ext cx="5526743" cy="680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5446394" y="215154"/>
            <a:ext cx="4709352" cy="2151528"/>
            <a:chOff x="5900376" y="242048"/>
            <a:chExt cx="4709352" cy="2151528"/>
          </a:xfrm>
        </p:grpSpPr>
        <p:sp>
          <p:nvSpPr>
            <p:cNvPr id="3" name="Oval 2"/>
            <p:cNvSpPr/>
            <p:nvPr/>
          </p:nvSpPr>
          <p:spPr>
            <a:xfrm>
              <a:off x="5900376" y="242048"/>
              <a:ext cx="527318" cy="474658"/>
            </a:xfrm>
            <a:prstGeom prst="ellipse">
              <a:avLst/>
            </a:prstGeom>
            <a:solidFill>
              <a:srgbClr val="E2653E"/>
            </a:solidFill>
            <a:ln>
              <a:solidFill>
                <a:srgbClr val="E26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8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" name="Line Callout 2 3"/>
            <p:cNvSpPr/>
            <p:nvPr/>
          </p:nvSpPr>
          <p:spPr>
            <a:xfrm>
              <a:off x="7247966" y="1425387"/>
              <a:ext cx="3361762" cy="968189"/>
            </a:xfrm>
            <a:prstGeom prst="borderCallout2">
              <a:avLst>
                <a:gd name="adj1" fmla="val 51637"/>
                <a:gd name="adj2" fmla="val -505"/>
                <a:gd name="adj3" fmla="val 10465"/>
                <a:gd name="adj4" fmla="val -11179"/>
                <a:gd name="adj5" fmla="val -75083"/>
                <a:gd name="adj6" fmla="val -31194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E26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รายงานผลการพิจารณาการจัดซื้อจัดจ้าง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359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23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821" t="1627" r="4383" b="5571"/>
          <a:stretch/>
        </p:blipFill>
        <p:spPr>
          <a:xfrm>
            <a:off x="833716" y="62558"/>
            <a:ext cx="7226488" cy="6687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5572364" y="874060"/>
            <a:ext cx="5127012" cy="1358152"/>
            <a:chOff x="5572364" y="874060"/>
            <a:chExt cx="5127012" cy="1358152"/>
          </a:xfrm>
        </p:grpSpPr>
        <p:sp>
          <p:nvSpPr>
            <p:cNvPr id="3" name="Oval 2"/>
            <p:cNvSpPr/>
            <p:nvPr/>
          </p:nvSpPr>
          <p:spPr>
            <a:xfrm>
              <a:off x="5572364" y="874060"/>
              <a:ext cx="523635" cy="50556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9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" name="Line Callout 2 3"/>
            <p:cNvSpPr/>
            <p:nvPr/>
          </p:nvSpPr>
          <p:spPr>
            <a:xfrm>
              <a:off x="7987554" y="1264023"/>
              <a:ext cx="2711822" cy="968189"/>
            </a:xfrm>
            <a:prstGeom prst="borderCallout2">
              <a:avLst>
                <a:gd name="adj1" fmla="val 40630"/>
                <a:gd name="adj2" fmla="val 101"/>
                <a:gd name="adj3" fmla="val 29712"/>
                <a:gd name="adj4" fmla="val -17871"/>
                <a:gd name="adj5" fmla="val -4624"/>
                <a:gd name="adj6" fmla="val -73169"/>
              </a:avLst>
            </a:prstGeom>
            <a:solidFill>
              <a:srgbClr val="CCFFCC"/>
            </a:solidFill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ประกาศผล</a:t>
              </a:r>
            </a:p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การจัดซื้อจัดจ้าง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882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8" b="55686"/>
          <a:stretch/>
        </p:blipFill>
        <p:spPr>
          <a:xfrm>
            <a:off x="5450117" y="2193855"/>
            <a:ext cx="6033672" cy="2835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24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181" t="1638" r="5280" b="2461"/>
          <a:stretch/>
        </p:blipFill>
        <p:spPr>
          <a:xfrm>
            <a:off x="508105" y="-6254"/>
            <a:ext cx="4803483" cy="6824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4937313" y="199817"/>
            <a:ext cx="5245325" cy="1561747"/>
            <a:chOff x="5921968" y="710805"/>
            <a:chExt cx="5245325" cy="1561747"/>
          </a:xfrm>
        </p:grpSpPr>
        <p:sp>
          <p:nvSpPr>
            <p:cNvPr id="3" name="Oval 2"/>
            <p:cNvSpPr/>
            <p:nvPr/>
          </p:nvSpPr>
          <p:spPr>
            <a:xfrm>
              <a:off x="5921968" y="710805"/>
              <a:ext cx="733569" cy="616912"/>
            </a:xfrm>
            <a:prstGeom prst="ellipse">
              <a:avLst/>
            </a:prstGeom>
            <a:solidFill>
              <a:srgbClr val="FB21D1"/>
            </a:solidFill>
            <a:ln>
              <a:solidFill>
                <a:srgbClr val="FB2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11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" name="Line Callout 2 3"/>
            <p:cNvSpPr/>
            <p:nvPr/>
          </p:nvSpPr>
          <p:spPr>
            <a:xfrm>
              <a:off x="8455471" y="1304363"/>
              <a:ext cx="2711822" cy="968189"/>
            </a:xfrm>
            <a:prstGeom prst="borderCallout2">
              <a:avLst>
                <a:gd name="adj1" fmla="val 31355"/>
                <a:gd name="adj2" fmla="val 92"/>
                <a:gd name="adj3" fmla="val 18750"/>
                <a:gd name="adj4" fmla="val -16667"/>
                <a:gd name="adj5" fmla="val -18536"/>
                <a:gd name="adj6" fmla="val -67955"/>
              </a:avLst>
            </a:prstGeom>
            <a:solidFill>
              <a:srgbClr val="FEDEF8"/>
            </a:solidFill>
            <a:ln w="28575">
              <a:solidFill>
                <a:srgbClr val="FB2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ลงนามในสัญญา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5886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567" b="1856"/>
          <a:stretch/>
        </p:blipFill>
        <p:spPr>
          <a:xfrm>
            <a:off x="3749768" y="12413"/>
            <a:ext cx="5434573" cy="6845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0170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26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938" b="2500"/>
          <a:stretch/>
        </p:blipFill>
        <p:spPr>
          <a:xfrm>
            <a:off x="3469341" y="1"/>
            <a:ext cx="4558553" cy="69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59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27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62" y="0"/>
            <a:ext cx="5722283" cy="687014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262898" y="256376"/>
            <a:ext cx="8172491" cy="1115224"/>
            <a:chOff x="2218258" y="777745"/>
            <a:chExt cx="8172491" cy="1115224"/>
          </a:xfrm>
        </p:grpSpPr>
        <p:sp>
          <p:nvSpPr>
            <p:cNvPr id="4" name="Line Callout 2 3"/>
            <p:cNvSpPr/>
            <p:nvPr/>
          </p:nvSpPr>
          <p:spPr>
            <a:xfrm>
              <a:off x="7818054" y="1164900"/>
              <a:ext cx="2572695" cy="728069"/>
            </a:xfrm>
            <a:prstGeom prst="borderCallout2">
              <a:avLst>
                <a:gd name="adj1" fmla="val 49449"/>
                <a:gd name="adj2" fmla="val -304"/>
                <a:gd name="adj3" fmla="val 46456"/>
                <a:gd name="adj4" fmla="val -14746"/>
                <a:gd name="adj5" fmla="val 6101"/>
                <a:gd name="adj6" fmla="val -193058"/>
              </a:avLst>
            </a:prstGeom>
            <a:solidFill>
              <a:srgbClr val="CCFFCC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ตรวจรับพัสดุ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2218258" y="777745"/>
              <a:ext cx="739865" cy="60372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12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9" name="Line Callout 2 3"/>
          <p:cNvSpPr/>
          <p:nvPr/>
        </p:nvSpPr>
        <p:spPr>
          <a:xfrm>
            <a:off x="7580213" y="1582807"/>
            <a:ext cx="3137655" cy="788207"/>
          </a:xfrm>
          <a:prstGeom prst="borderCallout2">
            <a:avLst>
              <a:gd name="adj1" fmla="val 55432"/>
              <a:gd name="adj2" fmla="val -65"/>
              <a:gd name="adj3" fmla="val 79073"/>
              <a:gd name="adj4" fmla="val -15413"/>
              <a:gd name="adj5" fmla="val 317204"/>
              <a:gd name="adj6" fmla="val -171257"/>
            </a:avLst>
          </a:prstGeom>
          <a:solidFill>
            <a:srgbClr val="CCCC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รายงานผลการพิจารณา</a:t>
            </a:r>
          </a:p>
        </p:txBody>
      </p:sp>
      <p:sp>
        <p:nvSpPr>
          <p:cNvPr id="11" name="Oval 2"/>
          <p:cNvSpPr/>
          <p:nvPr/>
        </p:nvSpPr>
        <p:spPr>
          <a:xfrm>
            <a:off x="1523033" y="3799834"/>
            <a:ext cx="739865" cy="60372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13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63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45339" y="1524000"/>
            <a:ext cx="7978595" cy="596520"/>
            <a:chOff x="1945339" y="1524000"/>
            <a:chExt cx="7978595" cy="596520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1945339" y="1524000"/>
              <a:ext cx="7978595" cy="583073"/>
              <a:chOff x="912" y="1008"/>
              <a:chExt cx="3984" cy="912"/>
            </a:xfrm>
          </p:grpSpPr>
          <p:sp>
            <p:nvSpPr>
              <p:cNvPr id="3" name="AutoShape 4"/>
              <p:cNvSpPr>
                <a:spLocks noChangeArrowheads="1"/>
              </p:cNvSpPr>
              <p:nvPr/>
            </p:nvSpPr>
            <p:spPr bwMode="gray">
              <a:xfrm>
                <a:off x="912" y="1008"/>
                <a:ext cx="3984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999" y="1092"/>
                <a:ext cx="542" cy="746"/>
                <a:chOff x="999" y="1092"/>
                <a:chExt cx="542" cy="746"/>
              </a:xfrm>
            </p:grpSpPr>
            <p:sp>
              <p:nvSpPr>
                <p:cNvPr id="6" name="AutoShape 6"/>
                <p:cNvSpPr>
                  <a:spLocks noChangeArrowheads="1"/>
                </p:cNvSpPr>
                <p:nvPr/>
              </p:nvSpPr>
              <p:spPr bwMode="gray">
                <a:xfrm>
                  <a:off x="999" y="1092"/>
                  <a:ext cx="542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00B05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7" name="Freeform 7"/>
                <p:cNvSpPr>
                  <a:spLocks/>
                </p:cNvSpPr>
                <p:nvPr/>
              </p:nvSpPr>
              <p:spPr bwMode="gray">
                <a:xfrm>
                  <a:off x="1047" y="1140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4510"/>
                        <a:invGamma/>
                      </a:schemeClr>
                    </a:gs>
                    <a:gs pos="50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23" name="Text Box 7"/>
            <p:cNvSpPr txBox="1">
              <a:spLocks noChangeArrowheads="1"/>
            </p:cNvSpPr>
            <p:nvPr/>
          </p:nvSpPr>
          <p:spPr bwMode="gray">
            <a:xfrm>
              <a:off x="3209210" y="1597673"/>
              <a:ext cx="6714724" cy="522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2800" b="1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รายงานผลการพิจารณาการจัดซื้อจัดจ้าง</a:t>
              </a:r>
              <a:endParaRPr kumimoji="0" lang="en-US" altLang="th-TH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gray">
            <a:xfrm>
              <a:off x="2498988" y="1597201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th-TH" sz="2400" kern="0" noProof="0" dirty="0">
                  <a:solidFill>
                    <a:srgbClr val="FFFFFF"/>
                  </a:solidFill>
                  <a:latin typeface="Arial" panose="020B0604020202020204" pitchFamily="34" charset="0"/>
                </a:rPr>
                <a:t>8</a:t>
              </a:r>
              <a:endParaRPr kumimoji="0" lang="en-US" altLang="th-T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45340" y="2333895"/>
            <a:ext cx="7978594" cy="605066"/>
            <a:chOff x="1945340" y="2333895"/>
            <a:chExt cx="7978594" cy="605066"/>
          </a:xfrm>
        </p:grpSpPr>
        <p:grpSp>
          <p:nvGrpSpPr>
            <p:cNvPr id="25" name="Group 3"/>
            <p:cNvGrpSpPr>
              <a:grpSpLocks/>
            </p:cNvGrpSpPr>
            <p:nvPr/>
          </p:nvGrpSpPr>
          <p:grpSpPr bwMode="auto">
            <a:xfrm>
              <a:off x="1945340" y="2333895"/>
              <a:ext cx="7978594" cy="583073"/>
              <a:chOff x="912" y="1008"/>
              <a:chExt cx="3984" cy="912"/>
            </a:xfrm>
          </p:grpSpPr>
          <p:sp>
            <p:nvSpPr>
              <p:cNvPr id="26" name="AutoShape 4"/>
              <p:cNvSpPr>
                <a:spLocks noChangeArrowheads="1"/>
              </p:cNvSpPr>
              <p:nvPr/>
            </p:nvSpPr>
            <p:spPr bwMode="gray">
              <a:xfrm>
                <a:off x="912" y="1008"/>
                <a:ext cx="3984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27" name="Group 5"/>
              <p:cNvGrpSpPr>
                <a:grpSpLocks/>
              </p:cNvGrpSpPr>
              <p:nvPr/>
            </p:nvGrpSpPr>
            <p:grpSpPr bwMode="auto">
              <a:xfrm>
                <a:off x="999" y="1092"/>
                <a:ext cx="542" cy="746"/>
                <a:chOff x="999" y="1092"/>
                <a:chExt cx="542" cy="746"/>
              </a:xfrm>
            </p:grpSpPr>
            <p:sp>
              <p:nvSpPr>
                <p:cNvPr id="28" name="AutoShape 6"/>
                <p:cNvSpPr>
                  <a:spLocks noChangeArrowheads="1"/>
                </p:cNvSpPr>
                <p:nvPr/>
              </p:nvSpPr>
              <p:spPr bwMode="gray">
                <a:xfrm>
                  <a:off x="999" y="1092"/>
                  <a:ext cx="542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ED33B8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9" name="Freeform 7"/>
                <p:cNvSpPr>
                  <a:spLocks/>
                </p:cNvSpPr>
                <p:nvPr/>
              </p:nvSpPr>
              <p:spPr bwMode="gray">
                <a:xfrm>
                  <a:off x="1047" y="1140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4510"/>
                        <a:invGamma/>
                      </a:schemeClr>
                    </a:gs>
                    <a:gs pos="50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35" name="Text Box 13"/>
            <p:cNvSpPr txBox="1">
              <a:spLocks noChangeArrowheads="1"/>
            </p:cNvSpPr>
            <p:nvPr/>
          </p:nvSpPr>
          <p:spPr bwMode="gray">
            <a:xfrm>
              <a:off x="2480826" y="2418287"/>
              <a:ext cx="38268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th-TH" sz="2400" kern="0" noProof="0" dirty="0">
                  <a:solidFill>
                    <a:srgbClr val="FFFFFF"/>
                  </a:solidFill>
                  <a:latin typeface="Arial" panose="020B0604020202020204" pitchFamily="34" charset="0"/>
                </a:rPr>
                <a:t>9</a:t>
              </a:r>
              <a:endParaRPr kumimoji="0" lang="en-US" altLang="th-T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gray">
            <a:xfrm>
              <a:off x="3204533" y="2416114"/>
              <a:ext cx="6719401" cy="522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2800" b="1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ประกาศผลการจัดซื้อจัดจ้าง</a:t>
              </a:r>
              <a:endParaRPr kumimoji="0" lang="en-US" altLang="th-TH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45340" y="4187458"/>
            <a:ext cx="7978594" cy="583073"/>
            <a:chOff x="1945340" y="4763580"/>
            <a:chExt cx="7978594" cy="583073"/>
          </a:xfrm>
        </p:grpSpPr>
        <p:grpSp>
          <p:nvGrpSpPr>
            <p:cNvPr id="46" name="Group 3"/>
            <p:cNvGrpSpPr>
              <a:grpSpLocks/>
            </p:cNvGrpSpPr>
            <p:nvPr/>
          </p:nvGrpSpPr>
          <p:grpSpPr bwMode="auto">
            <a:xfrm>
              <a:off x="1945340" y="4763580"/>
              <a:ext cx="7978594" cy="583073"/>
              <a:chOff x="912" y="1008"/>
              <a:chExt cx="3984" cy="912"/>
            </a:xfrm>
          </p:grpSpPr>
          <p:sp>
            <p:nvSpPr>
              <p:cNvPr id="47" name="AutoShape 4"/>
              <p:cNvSpPr>
                <a:spLocks noChangeArrowheads="1"/>
              </p:cNvSpPr>
              <p:nvPr/>
            </p:nvSpPr>
            <p:spPr bwMode="gray">
              <a:xfrm>
                <a:off x="912" y="1008"/>
                <a:ext cx="3984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48" name="Group 5"/>
              <p:cNvGrpSpPr>
                <a:grpSpLocks/>
              </p:cNvGrpSpPr>
              <p:nvPr/>
            </p:nvGrpSpPr>
            <p:grpSpPr bwMode="auto">
              <a:xfrm>
                <a:off x="999" y="1092"/>
                <a:ext cx="542" cy="746"/>
                <a:chOff x="999" y="1092"/>
                <a:chExt cx="542" cy="746"/>
              </a:xfrm>
            </p:grpSpPr>
            <p:sp>
              <p:nvSpPr>
                <p:cNvPr id="49" name="AutoShape 6"/>
                <p:cNvSpPr>
                  <a:spLocks noChangeArrowheads="1"/>
                </p:cNvSpPr>
                <p:nvPr/>
              </p:nvSpPr>
              <p:spPr bwMode="gray">
                <a:xfrm>
                  <a:off x="999" y="1092"/>
                  <a:ext cx="542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7030A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50" name="Freeform 7"/>
                <p:cNvSpPr>
                  <a:spLocks/>
                </p:cNvSpPr>
                <p:nvPr/>
              </p:nvSpPr>
              <p:spPr bwMode="gray">
                <a:xfrm>
                  <a:off x="1047" y="1140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4510"/>
                        <a:invGamma/>
                      </a:schemeClr>
                    </a:gs>
                    <a:gs pos="50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56" name="Text Box 13"/>
            <p:cNvSpPr txBox="1">
              <a:spLocks noChangeArrowheads="1"/>
            </p:cNvSpPr>
            <p:nvPr/>
          </p:nvSpPr>
          <p:spPr bwMode="gray">
            <a:xfrm>
              <a:off x="2321703" y="4847972"/>
              <a:ext cx="6656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th-TH" sz="2400" kern="0" noProof="0" dirty="0">
                  <a:solidFill>
                    <a:srgbClr val="FFFFFF"/>
                  </a:solidFill>
                  <a:latin typeface="Arial" panose="020B0604020202020204" pitchFamily="34" charset="0"/>
                </a:rPr>
                <a:t>11</a:t>
              </a:r>
              <a:endParaRPr kumimoji="0" lang="en-US" altLang="th-T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gray">
            <a:xfrm>
              <a:off x="3220712" y="4793506"/>
              <a:ext cx="670322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2800" b="1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ตรวจรับพัสดุ</a:t>
              </a:r>
              <a:endParaRPr kumimoji="0" lang="en-US" altLang="th-TH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45340" y="3279561"/>
            <a:ext cx="7978594" cy="591929"/>
            <a:chOff x="1945340" y="3953685"/>
            <a:chExt cx="7978594" cy="591929"/>
          </a:xfrm>
        </p:grpSpPr>
        <p:grpSp>
          <p:nvGrpSpPr>
            <p:cNvPr id="39" name="Group 3"/>
            <p:cNvGrpSpPr>
              <a:grpSpLocks/>
            </p:cNvGrpSpPr>
            <p:nvPr/>
          </p:nvGrpSpPr>
          <p:grpSpPr bwMode="auto">
            <a:xfrm>
              <a:off x="1945340" y="3953685"/>
              <a:ext cx="7978594" cy="583073"/>
              <a:chOff x="912" y="1008"/>
              <a:chExt cx="3984" cy="912"/>
            </a:xfrm>
          </p:grpSpPr>
          <p:sp>
            <p:nvSpPr>
              <p:cNvPr id="40" name="AutoShape 4"/>
              <p:cNvSpPr>
                <a:spLocks noChangeArrowheads="1"/>
              </p:cNvSpPr>
              <p:nvPr/>
            </p:nvSpPr>
            <p:spPr bwMode="gray">
              <a:xfrm>
                <a:off x="912" y="1008"/>
                <a:ext cx="3984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41" name="Group 5"/>
              <p:cNvGrpSpPr>
                <a:grpSpLocks/>
              </p:cNvGrpSpPr>
              <p:nvPr/>
            </p:nvGrpSpPr>
            <p:grpSpPr bwMode="auto">
              <a:xfrm>
                <a:off x="999" y="1092"/>
                <a:ext cx="542" cy="746"/>
                <a:chOff x="999" y="1092"/>
                <a:chExt cx="542" cy="746"/>
              </a:xfrm>
            </p:grpSpPr>
            <p:sp>
              <p:nvSpPr>
                <p:cNvPr id="42" name="AutoShape 6"/>
                <p:cNvSpPr>
                  <a:spLocks noChangeArrowheads="1"/>
                </p:cNvSpPr>
                <p:nvPr/>
              </p:nvSpPr>
              <p:spPr bwMode="gray">
                <a:xfrm>
                  <a:off x="999" y="1092"/>
                  <a:ext cx="542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FF33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43" name="Freeform 7"/>
                <p:cNvSpPr>
                  <a:spLocks/>
                </p:cNvSpPr>
                <p:nvPr/>
              </p:nvSpPr>
              <p:spPr bwMode="gray">
                <a:xfrm>
                  <a:off x="1047" y="1140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4510"/>
                        <a:invGamma/>
                      </a:schemeClr>
                    </a:gs>
                    <a:gs pos="50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45" name="Text Box 8"/>
            <p:cNvSpPr txBox="1">
              <a:spLocks noChangeArrowheads="1"/>
            </p:cNvSpPr>
            <p:nvPr/>
          </p:nvSpPr>
          <p:spPr bwMode="gray">
            <a:xfrm>
              <a:off x="2413228" y="4026886"/>
              <a:ext cx="52770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th-TH" sz="2400" kern="0" noProof="0" dirty="0">
                  <a:solidFill>
                    <a:srgbClr val="FFFFFF"/>
                  </a:solidFill>
                  <a:latin typeface="Arial" panose="020B0604020202020204" pitchFamily="34" charset="0"/>
                </a:rPr>
                <a:t>10</a:t>
              </a:r>
              <a:endParaRPr kumimoji="0" lang="en-US" altLang="th-T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0" name="Text Box 22"/>
            <p:cNvSpPr txBox="1">
              <a:spLocks noChangeArrowheads="1"/>
            </p:cNvSpPr>
            <p:nvPr/>
          </p:nvSpPr>
          <p:spPr bwMode="gray">
            <a:xfrm>
              <a:off x="3204531" y="4022394"/>
              <a:ext cx="671940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2800" b="1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ลงนามในสัญญา</a:t>
              </a:r>
              <a:endParaRPr kumimoji="0" lang="en-US" altLang="th-TH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45340" y="5032853"/>
            <a:ext cx="7978594" cy="602293"/>
            <a:chOff x="1945340" y="5573475"/>
            <a:chExt cx="7978594" cy="602293"/>
          </a:xfrm>
        </p:grpSpPr>
        <p:grpSp>
          <p:nvGrpSpPr>
            <p:cNvPr id="51" name="Group 3"/>
            <p:cNvGrpSpPr>
              <a:grpSpLocks/>
            </p:cNvGrpSpPr>
            <p:nvPr/>
          </p:nvGrpSpPr>
          <p:grpSpPr bwMode="auto">
            <a:xfrm>
              <a:off x="1945340" y="5573475"/>
              <a:ext cx="7978594" cy="583073"/>
              <a:chOff x="912" y="1008"/>
              <a:chExt cx="3984" cy="912"/>
            </a:xfrm>
          </p:grpSpPr>
          <p:sp>
            <p:nvSpPr>
              <p:cNvPr id="52" name="AutoShape 4"/>
              <p:cNvSpPr>
                <a:spLocks noChangeArrowheads="1"/>
              </p:cNvSpPr>
              <p:nvPr/>
            </p:nvSpPr>
            <p:spPr bwMode="gray">
              <a:xfrm>
                <a:off x="912" y="1008"/>
                <a:ext cx="3984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53" name="Group 5"/>
              <p:cNvGrpSpPr>
                <a:grpSpLocks/>
              </p:cNvGrpSpPr>
              <p:nvPr/>
            </p:nvGrpSpPr>
            <p:grpSpPr bwMode="auto">
              <a:xfrm>
                <a:off x="999" y="1092"/>
                <a:ext cx="542" cy="746"/>
                <a:chOff x="999" y="1092"/>
                <a:chExt cx="542" cy="746"/>
              </a:xfrm>
            </p:grpSpPr>
            <p:sp>
              <p:nvSpPr>
                <p:cNvPr id="54" name="AutoShape 6"/>
                <p:cNvSpPr>
                  <a:spLocks noChangeArrowheads="1"/>
                </p:cNvSpPr>
                <p:nvPr/>
              </p:nvSpPr>
              <p:spPr bwMode="gray">
                <a:xfrm>
                  <a:off x="999" y="1092"/>
                  <a:ext cx="542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55" name="Freeform 7"/>
                <p:cNvSpPr>
                  <a:spLocks/>
                </p:cNvSpPr>
                <p:nvPr/>
              </p:nvSpPr>
              <p:spPr bwMode="gray">
                <a:xfrm>
                  <a:off x="1047" y="1140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4510"/>
                        <a:invGamma/>
                      </a:schemeClr>
                    </a:gs>
                    <a:gs pos="50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58" name="Text Box 18"/>
            <p:cNvSpPr txBox="1">
              <a:spLocks noChangeArrowheads="1"/>
            </p:cNvSpPr>
            <p:nvPr/>
          </p:nvSpPr>
          <p:spPr bwMode="gray">
            <a:xfrm>
              <a:off x="2400528" y="5641733"/>
              <a:ext cx="52770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th-TH" sz="2400" kern="0" noProof="0" dirty="0">
                  <a:solidFill>
                    <a:srgbClr val="FFFFFF"/>
                  </a:solidFill>
                  <a:latin typeface="Arial" panose="020B0604020202020204" pitchFamily="34" charset="0"/>
                </a:rPr>
                <a:t>12</a:t>
              </a:r>
              <a:endParaRPr kumimoji="0" lang="en-US" altLang="th-T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1" name="Text Box 17"/>
            <p:cNvSpPr txBox="1">
              <a:spLocks noChangeArrowheads="1"/>
            </p:cNvSpPr>
            <p:nvPr/>
          </p:nvSpPr>
          <p:spPr bwMode="gray">
            <a:xfrm>
              <a:off x="3113066" y="5652548"/>
              <a:ext cx="670259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2800" b="1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เมื่อสิ้นสุดการจัดซื้อจัดจ้างรายงานผลการพิจารณา</a:t>
              </a:r>
              <a:endParaRPr kumimoji="0" lang="en-US" altLang="th-TH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62" name="สี่เหลี่ยมผืนผ้า 15"/>
          <p:cNvSpPr/>
          <p:nvPr/>
        </p:nvSpPr>
        <p:spPr>
          <a:xfrm>
            <a:off x="215152" y="394244"/>
            <a:ext cx="11752729" cy="792088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5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2000">
              <a:srgbClr val="7030A0"/>
            </a:gs>
            <a:gs pos="67000">
              <a:srgbClr val="7030A0"/>
            </a:gs>
            <a:gs pos="30000">
              <a:schemeClr val="accent1">
                <a:lumMod val="20000"/>
                <a:lumOff val="80000"/>
              </a:schemeClr>
            </a:gs>
            <a:gs pos="7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4931" y="1242140"/>
            <a:ext cx="9966960" cy="292608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9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376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5000">
              <a:srgbClr val="339933"/>
            </a:gs>
            <a:gs pos="8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>
                <a:ln>
                  <a:solidFill>
                    <a:schemeClr val="bg1"/>
                  </a:solidFill>
                </a:ln>
                <a:latin typeface="TH SarabunPSK" pitchFamily="34" charset="-34"/>
                <a:cs typeface="TH SarabunPSK" pitchFamily="34" charset="-34"/>
              </a:rPr>
              <a:t>วิธีเฉพาะเจาะจง ตาม ม.56 (2) (ข)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7200" b="1" dirty="0">
                <a:ln>
                  <a:solidFill>
                    <a:schemeClr val="bg1"/>
                  </a:solidFill>
                </a:ln>
                <a:latin typeface="TH SarabunPSK" pitchFamily="34" charset="-34"/>
                <a:cs typeface="TH SarabunPSK" pitchFamily="34" charset="-34"/>
              </a:rPr>
              <a:t>วงเงินไม่เกิน </a:t>
            </a:r>
            <a:r>
              <a:rPr lang="en-US" sz="7200" b="1" dirty="0">
                <a:ln>
                  <a:solidFill>
                    <a:schemeClr val="bg1"/>
                  </a:solidFill>
                </a:ln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7200" b="1" dirty="0">
                <a:ln>
                  <a:solidFill>
                    <a:schemeClr val="bg1"/>
                  </a:solidFill>
                </a:ln>
                <a:latin typeface="TH SarabunPSK" pitchFamily="34" charset="-34"/>
                <a:cs typeface="TH SarabunPSK" pitchFamily="34" charset="-34"/>
              </a:rPr>
              <a:t>00,000 บาท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957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CC989FD-52EF-4853-BBFA-D2D89732E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282" y="165438"/>
            <a:ext cx="6179694" cy="6527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4755126" y="387015"/>
            <a:ext cx="416374" cy="35008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5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770975" y="2955748"/>
            <a:ext cx="5819326" cy="652182"/>
            <a:chOff x="4003921" y="2438709"/>
            <a:chExt cx="5171358" cy="652182"/>
          </a:xfrm>
        </p:grpSpPr>
        <p:sp>
          <p:nvSpPr>
            <p:cNvPr id="15" name="Oval 14"/>
            <p:cNvSpPr/>
            <p:nvPr/>
          </p:nvSpPr>
          <p:spPr>
            <a:xfrm>
              <a:off x="4003921" y="2606170"/>
              <a:ext cx="327060" cy="31726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H SarabunPSK" pitchFamily="34" charset="-34"/>
                  <a:cs typeface="TH SarabunPSK" pitchFamily="34" charset="-34"/>
                </a:rPr>
                <a:t>3</a:t>
              </a:r>
              <a:endParaRPr lang="th-TH" sz="28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17" name="Straight Connector 16"/>
            <p:cNvCxnSpPr>
              <a:cxnSpLocks/>
            </p:cNvCxnSpPr>
            <p:nvPr/>
          </p:nvCxnSpPr>
          <p:spPr>
            <a:xfrm>
              <a:off x="4330981" y="2764801"/>
              <a:ext cx="3270992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601973" y="2438709"/>
              <a:ext cx="1573306" cy="6521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ราคากลาง 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3755465" y="4284052"/>
            <a:ext cx="5438231" cy="7138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ectangle 27"/>
          <p:cNvSpPr/>
          <p:nvPr/>
        </p:nvSpPr>
        <p:spPr>
          <a:xfrm>
            <a:off x="329766" y="884692"/>
            <a:ext cx="2547258" cy="924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รายงานขอซื้อขอจ้าง</a:t>
            </a:r>
          </a:p>
        </p:txBody>
      </p:sp>
      <p:cxnSp>
        <p:nvCxnSpPr>
          <p:cNvPr id="33" name="Straight Connector 32"/>
          <p:cNvCxnSpPr>
            <a:cxnSpLocks/>
            <a:endCxn id="4" idx="3"/>
          </p:cNvCxnSpPr>
          <p:nvPr/>
        </p:nvCxnSpPr>
        <p:spPr>
          <a:xfrm flipV="1">
            <a:off x="2877024" y="685832"/>
            <a:ext cx="1939079" cy="621678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05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293535F8-E0FD-4526-A2B5-92519652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รูปภาพ 7" descr="รูปภาพประกอบด้วย ข้อความ,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66EE1A5-9026-4C45-8DA2-DAD9A843C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88" y="1016119"/>
            <a:ext cx="7311223" cy="5207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23">
            <a:extLst>
              <a:ext uri="{FF2B5EF4-FFF2-40B4-BE49-F238E27FC236}">
                <a16:creationId xmlns:a16="http://schemas.microsoft.com/office/drawing/2014/main" id="{7DA7116E-09AB-4EE1-AE30-063B4B2D864C}"/>
              </a:ext>
            </a:extLst>
          </p:cNvPr>
          <p:cNvGrpSpPr/>
          <p:nvPr/>
        </p:nvGrpSpPr>
        <p:grpSpPr>
          <a:xfrm>
            <a:off x="596348" y="1701036"/>
            <a:ext cx="6196552" cy="1448429"/>
            <a:chOff x="569874" y="-1173188"/>
            <a:chExt cx="5613353" cy="1448429"/>
          </a:xfrm>
        </p:grpSpPr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531381A6-0EE9-4FC0-9A94-74EAB3A630F7}"/>
                </a:ext>
              </a:extLst>
            </p:cNvPr>
            <p:cNvSpPr/>
            <p:nvPr/>
          </p:nvSpPr>
          <p:spPr>
            <a:xfrm>
              <a:off x="5820048" y="-645492"/>
              <a:ext cx="363179" cy="39303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H SarabunPSK" pitchFamily="34" charset="-34"/>
                  <a:cs typeface="TH SarabunPSK" pitchFamily="34" charset="-34"/>
                </a:rPr>
                <a:t>4</a:t>
              </a:r>
              <a:endParaRPr lang="th-TH" sz="24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53A98FCE-94A8-4E9C-A297-529A72E96859}"/>
                </a:ext>
              </a:extLst>
            </p:cNvPr>
            <p:cNvSpPr/>
            <p:nvPr/>
          </p:nvSpPr>
          <p:spPr>
            <a:xfrm>
              <a:off x="569874" y="-1173188"/>
              <a:ext cx="2421234" cy="1448429"/>
            </a:xfrm>
            <a:prstGeom prst="rect">
              <a:avLst/>
            </a:prstGeom>
            <a:solidFill>
              <a:srgbClr val="F2F9B1"/>
            </a:solidFill>
            <a:ln w="28575">
              <a:solidFill>
                <a:srgbClr val="FFC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แต่งตั้งผู้รับผิดชอบ</a:t>
              </a:r>
            </a:p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ในการจัดซื้อจัดจ้าง</a:t>
              </a:r>
            </a:p>
          </p:txBody>
        </p:sp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75339B47-30D5-48D7-9899-4EAF6DF9AE1F}"/>
                </a:ext>
              </a:extLst>
            </p:cNvPr>
            <p:cNvCxnSpPr>
              <a:stCxn id="16" idx="3"/>
              <a:endCxn id="15" idx="2"/>
            </p:cNvCxnSpPr>
            <p:nvPr/>
          </p:nvCxnSpPr>
          <p:spPr>
            <a:xfrm flipV="1">
              <a:off x="2991108" y="-448974"/>
              <a:ext cx="2828940" cy="1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73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รูปภาพ 19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E6774C1-3BAF-463B-8F8E-D010253E4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47" y="903335"/>
            <a:ext cx="7608091" cy="5111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478B4107-D060-4BEA-931D-56F09BBE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3250AB94-AE6F-4565-8A79-5E2D4CAEC009}"/>
              </a:ext>
            </a:extLst>
          </p:cNvPr>
          <p:cNvGrpSpPr/>
          <p:nvPr/>
        </p:nvGrpSpPr>
        <p:grpSpPr>
          <a:xfrm>
            <a:off x="4417224" y="3103783"/>
            <a:ext cx="4519618" cy="325217"/>
            <a:chOff x="1057969" y="2980767"/>
            <a:chExt cx="3272585" cy="325217"/>
          </a:xfrm>
        </p:grpSpPr>
        <p:sp>
          <p:nvSpPr>
            <p:cNvPr id="8" name="Oval 18">
              <a:extLst>
                <a:ext uri="{FF2B5EF4-FFF2-40B4-BE49-F238E27FC236}">
                  <a16:creationId xmlns:a16="http://schemas.microsoft.com/office/drawing/2014/main" id="{2984605D-E41A-46E6-AEE2-14840F2F54BB}"/>
                </a:ext>
              </a:extLst>
            </p:cNvPr>
            <p:cNvSpPr/>
            <p:nvPr/>
          </p:nvSpPr>
          <p:spPr>
            <a:xfrm>
              <a:off x="1057969" y="2980767"/>
              <a:ext cx="302988" cy="325217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H SarabunPSK" pitchFamily="34" charset="-34"/>
                  <a:cs typeface="TH SarabunPSK" pitchFamily="34" charset="-34"/>
                </a:rPr>
                <a:t>1</a:t>
              </a:r>
              <a:endParaRPr lang="th-TH" sz="24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9" name="Straight Connector 21">
              <a:extLst>
                <a:ext uri="{FF2B5EF4-FFF2-40B4-BE49-F238E27FC236}">
                  <a16:creationId xmlns:a16="http://schemas.microsoft.com/office/drawing/2014/main" id="{FD4BA0ED-1AC6-45D1-A6B1-5E9597637C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0957" y="3143376"/>
              <a:ext cx="2969597" cy="1"/>
            </a:xfrm>
            <a:prstGeom prst="line">
              <a:avLst/>
            </a:prstGeom>
            <a:ln w="28575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10">
            <a:extLst>
              <a:ext uri="{FF2B5EF4-FFF2-40B4-BE49-F238E27FC236}">
                <a16:creationId xmlns:a16="http://schemas.microsoft.com/office/drawing/2014/main" id="{8C908920-957E-45E3-8BEA-CF7A1AC1A8A2}"/>
              </a:ext>
            </a:extLst>
          </p:cNvPr>
          <p:cNvSpPr/>
          <p:nvPr/>
        </p:nvSpPr>
        <p:spPr>
          <a:xfrm>
            <a:off x="9001532" y="2737001"/>
            <a:ext cx="2512806" cy="766275"/>
          </a:xfrm>
          <a:prstGeom prst="rect">
            <a:avLst/>
          </a:prstGeom>
          <a:solidFill>
            <a:srgbClr val="E2C5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แต่งตั้งค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กก./บุคคล</a:t>
            </a:r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102ECE9A-43B1-412B-859A-C101DC5B96E5}"/>
              </a:ext>
            </a:extLst>
          </p:cNvPr>
          <p:cNvGrpSpPr/>
          <p:nvPr/>
        </p:nvGrpSpPr>
        <p:grpSpPr>
          <a:xfrm>
            <a:off x="158172" y="1855536"/>
            <a:ext cx="2910992" cy="1926351"/>
            <a:chOff x="5861223" y="1504127"/>
            <a:chExt cx="2882066" cy="1926351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5B451BF3-C076-44F1-A09B-AD9F4E1F3A33}"/>
                </a:ext>
              </a:extLst>
            </p:cNvPr>
            <p:cNvSpPr/>
            <p:nvPr/>
          </p:nvSpPr>
          <p:spPr>
            <a:xfrm>
              <a:off x="5861223" y="2569344"/>
              <a:ext cx="2789805" cy="861134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กำหนดคุณสมบัติเฉพาะ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C910DD5-6489-43C5-83E2-3B23332AFA9D}"/>
                </a:ext>
              </a:extLst>
            </p:cNvPr>
            <p:cNvCxnSpPr>
              <a:cxnSpLocks/>
              <a:stCxn id="12" idx="0"/>
              <a:endCxn id="14" idx="3"/>
            </p:cNvCxnSpPr>
            <p:nvPr/>
          </p:nvCxnSpPr>
          <p:spPr>
            <a:xfrm flipV="1">
              <a:off x="7256126" y="1806071"/>
              <a:ext cx="1142269" cy="763273"/>
            </a:xfrm>
            <a:prstGeom prst="line">
              <a:avLst/>
            </a:prstGeom>
            <a:ln w="28575">
              <a:solidFill>
                <a:srgbClr val="3399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27F2D27D-6207-474B-9CE9-B90AEFE52FA5}"/>
                </a:ext>
              </a:extLst>
            </p:cNvPr>
            <p:cNvSpPr/>
            <p:nvPr/>
          </p:nvSpPr>
          <p:spPr>
            <a:xfrm>
              <a:off x="8339219" y="1504127"/>
              <a:ext cx="404070" cy="35374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H SarabunPSK" pitchFamily="34" charset="-34"/>
                  <a:cs typeface="TH SarabunPSK" pitchFamily="34" charset="-34"/>
                </a:rPr>
                <a:t>2</a:t>
              </a:r>
              <a:endParaRPr lang="th-TH" sz="24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32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48F03F7-9807-4EAB-B5D7-3F33F1DD2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104" y="752856"/>
            <a:ext cx="7479792" cy="535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</a:t>
            </a:fld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5845543" y="1936040"/>
            <a:ext cx="6138317" cy="1614818"/>
            <a:chOff x="6304494" y="-22767"/>
            <a:chExt cx="5618564" cy="1614818"/>
          </a:xfrm>
        </p:grpSpPr>
        <p:sp>
          <p:nvSpPr>
            <p:cNvPr id="5" name="Oval 3"/>
            <p:cNvSpPr/>
            <p:nvPr/>
          </p:nvSpPr>
          <p:spPr>
            <a:xfrm>
              <a:off x="6304494" y="-22767"/>
              <a:ext cx="458502" cy="48843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7</a:t>
              </a:r>
              <a:endPara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Line Callout 2 6"/>
            <p:cNvSpPr/>
            <p:nvPr/>
          </p:nvSpPr>
          <p:spPr>
            <a:xfrm>
              <a:off x="9211236" y="605117"/>
              <a:ext cx="2711822" cy="986934"/>
            </a:xfrm>
            <a:prstGeom prst="borderCallout2">
              <a:avLst>
                <a:gd name="adj1" fmla="val 51366"/>
                <a:gd name="adj2" fmla="val -1103"/>
                <a:gd name="adj3" fmla="val 36674"/>
                <a:gd name="adj4" fmla="val -16363"/>
                <a:gd name="adj5" fmla="val -30459"/>
                <a:gd name="adj6" fmla="val -9095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เจ้าหน้าที่ตกลงเจรจา</a:t>
              </a:r>
            </a:p>
            <a:p>
              <a:pPr algn="ctr"/>
              <a:r>
                <a:rPr lang="th-TH" sz="2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กับผู้ประกอบการโดยตรง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1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1112</TotalTime>
  <Words>329</Words>
  <Application>Microsoft Office PowerPoint</Application>
  <PresentationFormat>Widescreen</PresentationFormat>
  <Paragraphs>110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Corbel</vt:lpstr>
      <vt:lpstr>TH Sarabun New</vt:lpstr>
      <vt:lpstr>TH SarabunPSK</vt:lpstr>
      <vt:lpstr>Basis</vt:lpstr>
      <vt:lpstr>คู่มือการจัดหาตาม พ.ร.บ. 60 และระเบียบกระทรวงการคลัง วิธีเฉพาะเจาะจง วงเงินไม่เกิน 500,000 บาท ตามกฎกระทรวง  ลงวันที่ 23 สิงหาคม 2560 </vt:lpstr>
      <vt:lpstr>PowerPoint Presentation</vt:lpstr>
      <vt:lpstr>PowerPoint Presentation</vt:lpstr>
      <vt:lpstr>PowerPoint Presentation</vt:lpstr>
      <vt:lpstr>วิธีเฉพาะเจาะจง ตาม ม.56 (2) (ข)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วิธีเฉพาะเจาะจง ตาม ม.56 (2) (ข)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inspi</dc:creator>
  <cp:lastModifiedBy>SOT PHI</cp:lastModifiedBy>
  <cp:revision>112</cp:revision>
  <cp:lastPrinted>2018-02-15T07:49:59Z</cp:lastPrinted>
  <dcterms:created xsi:type="dcterms:W3CDTF">2018-02-14T08:15:13Z</dcterms:created>
  <dcterms:modified xsi:type="dcterms:W3CDTF">2021-04-27T04:34:30Z</dcterms:modified>
</cp:coreProperties>
</file>